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6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E2A"/>
    <a:srgbClr val="EF21B9"/>
    <a:srgbClr val="6519B9"/>
    <a:srgbClr val="A034C2"/>
    <a:srgbClr val="FFFF19"/>
    <a:srgbClr val="EFE411"/>
    <a:srgbClr val="DA422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14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D19B2-6455-4565-A9E9-CA64895B709B}" type="datetimeFigureOut">
              <a:rPr lang="ro-RO" smtClean="0"/>
              <a:t>05.05.2021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BA5BF-0CE2-444E-B87C-BEFD8A2BBE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BA5BF-0CE2-444E-B87C-BEFD8A2BBE5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jpeg"/><Relationship Id="rId17" Type="http://schemas.microsoft.com/office/2007/relationships/hdphoto" Target="../media/hdphoto8.wdp"/><Relationship Id="rId2" Type="http://schemas.openxmlformats.org/officeDocument/2006/relationships/image" Target="../media/image2.jpeg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microsoft.com/office/2007/relationships/hdphoto" Target="../media/hdphoto4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unoastelumea.ro/un-mister-elucidat-cum-se-orienteaza-pasarile-in-calatoriile-lor-de-mii-de-kilometri-ce-sistem-de-orientare-folosesc/" TargetMode="External"/><Relationship Id="rId13" Type="http://schemas.openxmlformats.org/officeDocument/2006/relationships/hyperlink" Target="https://www.globalgiving.org/learn/ways-animals-help-us/" TargetMode="External"/><Relationship Id="rId3" Type="http://schemas.openxmlformats.org/officeDocument/2006/relationships/hyperlink" Target="https://bellanimalhospital.com/2015/04/01/glendale-vet-most-talkative-birds/#:~:text=The%20Indian%20Ring-Necked%20parakeet%20is%20also%20very%20talkative.,mind%20that%20speech%20capacity%20varies%20with%20individual%20birds." TargetMode="External"/><Relationship Id="rId7" Type="http://schemas.openxmlformats.org/officeDocument/2006/relationships/hyperlink" Target="https://blog.nationalgeographic.org/2014/01/27/5-animals-that-are-awesome-architects/" TargetMode="External"/><Relationship Id="rId12" Type="http://schemas.openxmlformats.org/officeDocument/2006/relationships/hyperlink" Target="https://animalia.bio/solitary-animals?page=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credibilia.ro/pasarea-croitor/" TargetMode="External"/><Relationship Id="rId11" Type="http://schemas.openxmlformats.org/officeDocument/2006/relationships/hyperlink" Target="https://ro.wikipedia.org/wiki/Eusocialitate" TargetMode="External"/><Relationship Id="rId5" Type="http://schemas.openxmlformats.org/officeDocument/2006/relationships/hyperlink" Target="https://spaceplace.nasa.gov/moon-phases/en/" TargetMode="External"/><Relationship Id="rId10" Type="http://schemas.openxmlformats.org/officeDocument/2006/relationships/hyperlink" Target="https://blogs.sierraclub.org/explore/2012/12/7-amazing-animal-musicians.html" TargetMode="External"/><Relationship Id="rId4" Type="http://schemas.openxmlformats.org/officeDocument/2006/relationships/hyperlink" Target="https://bellanimalhospital.com/2015/04/01/glendale-vet-most-talkative-birds/" TargetMode="External"/><Relationship Id="rId9" Type="http://schemas.openxmlformats.org/officeDocument/2006/relationships/hyperlink" Target="https://stirileprotv.ro/exclusiv/exclusiv-online/top-10-cele-mai-bizare-ritualuri-de-imperechere-in-lumea-animala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495800" y="3276600"/>
            <a:ext cx="3657601" cy="20574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>
                <a:latin typeface="Century gothic"/>
              </a:rPr>
              <a:t>Inteligențele </a:t>
            </a:r>
            <a:endParaRPr lang="en-US" sz="4000" dirty="0" smtClean="0">
              <a:latin typeface="Century gothic"/>
            </a:endParaRPr>
          </a:p>
          <a:p>
            <a:pPr marL="182880" indent="0" algn="ctr">
              <a:buNone/>
            </a:pPr>
            <a:r>
              <a:rPr lang="ro-RO" sz="7200" dirty="0" smtClean="0">
                <a:latin typeface="Century gothic"/>
              </a:rPr>
              <a:t>naturii</a:t>
            </a:r>
            <a:endParaRPr lang="en-US" sz="7200" dirty="0">
              <a:latin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0"/>
            <a:ext cx="365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Student:</a:t>
            </a:r>
          </a:p>
          <a:p>
            <a:pPr algn="ctr"/>
            <a:r>
              <a:rPr lang="vi-VN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Păuna Andra </a:t>
            </a:r>
            <a:r>
              <a:rPr lang="vi-V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Daiana</a:t>
            </a:r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ro-RO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Prof. univ.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dr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.</a:t>
            </a:r>
            <a:endParaRPr lang="vi-VN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vi-VN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Crenguța Lăcrămioara </a:t>
            </a:r>
            <a:r>
              <a:rPr lang="vi-V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Oprea</a:t>
            </a:r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Curs:</a:t>
            </a:r>
            <a:endParaRPr lang="vi-VN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vi-VN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Teoria inteligențelor multiple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55" r="-78" b="27809"/>
          <a:stretch/>
        </p:blipFill>
        <p:spPr>
          <a:xfrm>
            <a:off x="0" y="1066800"/>
            <a:ext cx="4572000" cy="11951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" t="14327" r="416" b="53600"/>
          <a:stretch/>
        </p:blipFill>
        <p:spPr>
          <a:xfrm>
            <a:off x="0" y="2177145"/>
            <a:ext cx="4572000" cy="9470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594" b="16839"/>
          <a:stretch/>
        </p:blipFill>
        <p:spPr>
          <a:xfrm>
            <a:off x="1258" y="2895600"/>
            <a:ext cx="4572000" cy="9011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6519B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740" b="15966"/>
          <a:stretch/>
        </p:blipFill>
        <p:spPr>
          <a:xfrm>
            <a:off x="1258" y="3664307"/>
            <a:ext cx="4570742" cy="1441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A034C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15" b="38165"/>
          <a:stretch/>
        </p:blipFill>
        <p:spPr>
          <a:xfrm>
            <a:off x="1258" y="4495800"/>
            <a:ext cx="4570742" cy="10431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24847"/>
          <a:stretch/>
        </p:blipFill>
        <p:spPr>
          <a:xfrm>
            <a:off x="0" y="683062"/>
            <a:ext cx="4572000" cy="764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604" b="48399"/>
          <a:stretch/>
        </p:blipFill>
        <p:spPr>
          <a:xfrm>
            <a:off x="1258" y="1"/>
            <a:ext cx="4570742" cy="6830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rgbClr val="EF21B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67" b="41634"/>
          <a:stretch/>
        </p:blipFill>
        <p:spPr>
          <a:xfrm>
            <a:off x="1258" y="5410200"/>
            <a:ext cx="4570742" cy="8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8200" y="-76200"/>
            <a:ext cx="3505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Naturalistă</a:t>
            </a:r>
            <a:endParaRPr lang="ro-RO" sz="7200" dirty="0">
              <a:solidFill>
                <a:srgbClr val="EF21B9"/>
              </a:solidFill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762000"/>
            <a:ext cx="739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vi-VN" dirty="0">
                <a:solidFill>
                  <a:schemeClr val="accent2"/>
                </a:solidFill>
                <a:latin typeface="Century gothic"/>
              </a:rPr>
              <a:t>Albinele au grijă de natură prin polenizare.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vi-VN" dirty="0">
                <a:solidFill>
                  <a:schemeClr val="accent2"/>
                </a:solidFill>
                <a:latin typeface="Century gothic"/>
              </a:rPr>
              <a:t>Ciocănitoarea este supranumită doctorul pădurilor.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vi-VN" dirty="0">
                <a:solidFill>
                  <a:schemeClr val="accent2"/>
                </a:solidFill>
                <a:latin typeface="Century gothic"/>
              </a:rPr>
              <a:t>Castorii reglează ecosistemele acvatice prin cosntruirea barajelor.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vi-VN" dirty="0">
                <a:solidFill>
                  <a:schemeClr val="accent2"/>
                </a:solidFill>
                <a:latin typeface="Century gothic"/>
              </a:rPr>
              <a:t>Veverițele adună alune care ulterior devin copaci</a:t>
            </a:r>
            <a:r>
              <a:rPr lang="vi-VN" dirty="0" smtClean="0">
                <a:solidFill>
                  <a:schemeClr val="accent2"/>
                </a:solidFill>
                <a:latin typeface="Century gothic"/>
              </a:rPr>
              <a:t>.</a:t>
            </a:r>
            <a:endParaRPr lang="en-US" dirty="0" smtClean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Elefanții își foloseșc fildeșii pentru </a:t>
            </a:r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a săpa după </a:t>
            </a: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apă, fiind un element cheie pentru biodiversitatea </a:t>
            </a:r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ecosistemului</a:t>
            </a: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Păsările</a:t>
            </a:r>
            <a:r>
              <a:rPr lang="en-US" dirty="0">
                <a:solidFill>
                  <a:schemeClr val="accent2"/>
                </a:solidFill>
                <a:latin typeface="Century gothic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mențin</a:t>
            </a:r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 echilibrul naturii</a:t>
            </a: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Caracatițel</a:t>
            </a: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e reciclează și refolosesc gunoaiele pentru a-și face adăposturi.</a:t>
            </a:r>
            <a:endParaRPr lang="ro-RO" dirty="0" smtClean="0">
              <a:solidFill>
                <a:schemeClr val="accent2"/>
              </a:solidFill>
              <a:latin typeface="Century gothic"/>
            </a:endParaRPr>
          </a:p>
          <a:p>
            <a:pPr>
              <a:buClr>
                <a:schemeClr val="accent1"/>
              </a:buClr>
            </a:pPr>
            <a:endParaRPr lang="vi-VN" dirty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endParaRPr lang="ro-RO" dirty="0">
              <a:solidFill>
                <a:schemeClr val="accent2"/>
              </a:solidFill>
              <a:latin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r="4000" b="15149"/>
          <a:stretch/>
        </p:blipFill>
        <p:spPr bwMode="auto">
          <a:xfrm>
            <a:off x="838200" y="3505200"/>
            <a:ext cx="3144050" cy="2481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KiSS!, Fototapeten, Thermogläser und Leuchtpflastersteine. - Fototapete no.  1294 - Vliestapete Afrika Tapete Elefanten Zebra Wasser Giraffe Antilopen  bra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15" y="3505201"/>
            <a:ext cx="4062885" cy="248126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48200" y="-76200"/>
            <a:ext cx="3505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Concluzie</a:t>
            </a:r>
            <a:endParaRPr lang="ro-RO" sz="7200" dirty="0">
              <a:solidFill>
                <a:srgbClr val="EF21B9"/>
              </a:solidFill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838200"/>
            <a:ext cx="739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Omul este parte integrantă a naturii.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Century gothic"/>
              </a:rPr>
              <a:t>Sau, mai bine spus, din moment ce natura reflectă la scară largă inteligențele multiple, putem spune că omul este un microunivers.</a:t>
            </a:r>
            <a:endParaRPr lang="vi-VN" dirty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v"/>
            </a:pPr>
            <a:endParaRPr lang="ro-RO" sz="1400" dirty="0">
              <a:solidFill>
                <a:schemeClr val="accent2"/>
              </a:solidFill>
              <a:latin typeface="Century gothic"/>
            </a:endParaRPr>
          </a:p>
        </p:txBody>
      </p:sp>
      <p:pic>
        <p:nvPicPr>
          <p:cNvPr id="10242" name="Picture 2" descr="Vårt levesett påvirker klod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2"/>
          <a:stretch/>
        </p:blipFill>
        <p:spPr bwMode="auto">
          <a:xfrm>
            <a:off x="914400" y="2057399"/>
            <a:ext cx="7347857" cy="44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/>
          </p:cNvPr>
          <p:cNvSpPr txBox="1"/>
          <p:nvPr/>
        </p:nvSpPr>
        <p:spPr>
          <a:xfrm>
            <a:off x="1066800" y="1204585"/>
            <a:ext cx="71628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4"/>
              </a:rPr>
              <a:t>The Most Talkative Birds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5"/>
              </a:rPr>
              <a:t>What Are the Moon’s </a:t>
            </a:r>
            <a:r>
              <a:rPr lang="en-US" dirty="0">
                <a:solidFill>
                  <a:schemeClr val="accent3"/>
                </a:solidFill>
                <a:hlinkClick r:id="rId5"/>
              </a:rPr>
              <a:t>P</a:t>
            </a:r>
            <a:r>
              <a:rPr lang="en-US" dirty="0" smtClean="0">
                <a:solidFill>
                  <a:schemeClr val="accent3"/>
                </a:solidFill>
                <a:hlinkClick r:id="rId5"/>
              </a:rPr>
              <a:t>hases?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ro-RO" dirty="0" smtClean="0">
                <a:solidFill>
                  <a:schemeClr val="accent3"/>
                </a:solidFill>
                <a:hlinkClick r:id="rId6"/>
              </a:rPr>
              <a:t>Pasărea-croitor</a:t>
            </a:r>
            <a:endParaRPr lang="ro-RO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7"/>
              </a:rPr>
              <a:t>Five </a:t>
            </a:r>
            <a:r>
              <a:rPr lang="en-US" dirty="0">
                <a:solidFill>
                  <a:schemeClr val="accent3"/>
                </a:solidFill>
                <a:hlinkClick r:id="rId7"/>
              </a:rPr>
              <a:t>Animals That Are Awesome </a:t>
            </a:r>
            <a:r>
              <a:rPr lang="en-US" dirty="0" smtClean="0">
                <a:solidFill>
                  <a:schemeClr val="accent3"/>
                </a:solidFill>
                <a:hlinkClick r:id="rId7"/>
              </a:rPr>
              <a:t>Architects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ro-RO" dirty="0" smtClean="0">
                <a:solidFill>
                  <a:schemeClr val="accent3"/>
                </a:solidFill>
                <a:hlinkClick r:id="rId8"/>
              </a:rPr>
              <a:t>Magnetorecepția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ro-RO" dirty="0" smtClean="0">
                <a:solidFill>
                  <a:schemeClr val="accent3"/>
                </a:solidFill>
                <a:hlinkClick r:id="rId9"/>
              </a:rPr>
              <a:t>Ritualuri bizare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10"/>
              </a:rPr>
              <a:t>Amazing Animal Musicians</a:t>
            </a:r>
            <a:endParaRPr lang="ro-RO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ro-RO" dirty="0" smtClean="0">
                <a:solidFill>
                  <a:schemeClr val="accent3"/>
                </a:solidFill>
                <a:hlinkClick r:id="rId11"/>
              </a:rPr>
              <a:t>Eusocialitate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12"/>
              </a:rPr>
              <a:t>Solitary Animals</a:t>
            </a:r>
            <a:endParaRPr lang="en-US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FontTx/>
              <a:buAutoNum type="arabicPeriod"/>
            </a:pPr>
            <a:r>
              <a:rPr lang="en-US" dirty="0" smtClean="0">
                <a:solidFill>
                  <a:schemeClr val="accent3"/>
                </a:solidFill>
                <a:hlinkClick r:id="rId13"/>
              </a:rPr>
              <a:t>Unsung Heroes: 10 Ways Animals Help Us</a:t>
            </a:r>
            <a:endParaRPr lang="ro-RO" dirty="0" smtClean="0">
              <a:solidFill>
                <a:schemeClr val="accent3"/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48200" y="-76200"/>
            <a:ext cx="3505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Sitografie</a:t>
            </a:r>
            <a:endParaRPr lang="ro-RO" sz="7200" dirty="0">
              <a:solidFill>
                <a:srgbClr val="EF21B9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-776000" y="2967335"/>
            <a:ext cx="5066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sym typeface="Wingdings" pitchFamily="2" charset="2"/>
              </a:rPr>
              <a:t>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7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313795"/>
            <a:ext cx="304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2000" dirty="0" smtClean="0">
                <a:solidFill>
                  <a:schemeClr val="accent2"/>
                </a:solidFill>
              </a:rPr>
              <a:t>Howard Gardner a descoperit că fiecare om </a:t>
            </a:r>
            <a:r>
              <a:rPr lang="en-US" sz="2000" dirty="0" smtClean="0">
                <a:solidFill>
                  <a:schemeClr val="accent2"/>
                </a:solidFill>
              </a:rPr>
              <a:t>dispune de nouă </a:t>
            </a:r>
            <a:r>
              <a:rPr lang="ro-RO" sz="2000" dirty="0" smtClean="0">
                <a:solidFill>
                  <a:schemeClr val="accent2"/>
                </a:solidFill>
              </a:rPr>
              <a:t>inteligențe, </a:t>
            </a:r>
            <a:r>
              <a:rPr lang="en-US" sz="2000" dirty="0" smtClean="0">
                <a:solidFill>
                  <a:schemeClr val="accent2"/>
                </a:solidFill>
              </a:rPr>
              <a:t>însă nu toate sunt dominante. 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endParaRPr lang="en-US" sz="2000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2000" dirty="0" smtClean="0">
                <a:solidFill>
                  <a:schemeClr val="accent2"/>
                </a:solidFill>
              </a:rPr>
              <a:t>Considerând că omul face parte din natură, această prezentare propune observarea teoriei inteligențelor multiple în mediul înconjurător. </a:t>
            </a:r>
            <a:endParaRPr lang="ro-RO" sz="2000" dirty="0">
              <a:solidFill>
                <a:schemeClr val="accent2"/>
              </a:solidFill>
            </a:endParaRPr>
          </a:p>
        </p:txBody>
      </p:sp>
      <p:pic>
        <p:nvPicPr>
          <p:cNvPr id="8194" name="Picture 2" descr="Frames of Mind: The Theory of Multiple Intelligences, Howard Gardner  (Author) - eMAG.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10559" r="18111" b="10011"/>
          <a:stretch/>
        </p:blipFill>
        <p:spPr bwMode="auto">
          <a:xfrm>
            <a:off x="4481316" y="1139371"/>
            <a:ext cx="3824484" cy="48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05400" y="-76200"/>
            <a:ext cx="2362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en-US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Premisă</a:t>
            </a:r>
            <a:endParaRPr lang="ro-RO" sz="7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40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3419475" cy="2300799"/>
          </a:xfrm>
          <a:ln>
            <a:solidFill>
              <a:schemeClr val="accent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05400" y="-76200"/>
            <a:ext cx="2362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Verbală</a:t>
            </a:r>
            <a:endParaRPr lang="ro-RO" sz="7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990600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000" dirty="0">
                <a:solidFill>
                  <a:schemeClr val="accent2"/>
                </a:solidFill>
              </a:rPr>
              <a:t>Printre cele mai </a:t>
            </a:r>
            <a:r>
              <a:rPr lang="ro-RO" sz="2000" i="1" dirty="0">
                <a:solidFill>
                  <a:schemeClr val="accent2"/>
                </a:solidFill>
              </a:rPr>
              <a:t>vorbărețe </a:t>
            </a:r>
            <a:r>
              <a:rPr lang="ro-RO" sz="2000" dirty="0">
                <a:solidFill>
                  <a:schemeClr val="accent2"/>
                </a:solidFill>
              </a:rPr>
              <a:t>păsări se numără parakeet-ul, papagalul amazonian și cel gri african.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ro-RO" sz="2000" dirty="0">
                <a:solidFill>
                  <a:schemeClr val="accent2"/>
                </a:solidFill>
              </a:rPr>
              <a:t>Au abilitatea de a reproduce sunetele umane.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3" y="3733800"/>
            <a:ext cx="3379417" cy="22602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6" r="28479" b="4976"/>
          <a:stretch/>
        </p:blipFill>
        <p:spPr>
          <a:xfrm>
            <a:off x="990600" y="3733801"/>
            <a:ext cx="3505200" cy="226025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039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05400" y="-76200"/>
            <a:ext cx="2362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Logică</a:t>
            </a:r>
            <a:endParaRPr lang="ro-RO" sz="7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" y="1871246"/>
            <a:ext cx="7696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1600" dirty="0" smtClean="0">
                <a:solidFill>
                  <a:schemeClr val="accent2"/>
                </a:solidFill>
              </a:rPr>
              <a:t>Știm că anul este împărțit în 12 luni și că avem 4 anotimpuri. Ziua are 24 de ore.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1600" dirty="0">
                <a:solidFill>
                  <a:schemeClr val="accent2"/>
                </a:solidFill>
              </a:rPr>
              <a:t>Pământul se rotește în jururl propriei axe, motiv pentru care avem zi și noapte.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</a:rPr>
              <a:t>O </a:t>
            </a:r>
            <a:r>
              <a:rPr lang="ro-RO" sz="1600" dirty="0">
                <a:solidFill>
                  <a:schemeClr val="accent2"/>
                </a:solidFill>
              </a:rPr>
              <a:t>rotație completă în jurul Soarelui durează 365 de zile.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1600" dirty="0">
                <a:solidFill>
                  <a:schemeClr val="accent2"/>
                </a:solidFill>
              </a:rPr>
              <a:t>Echinocțiu de primăvară (21 martie) și de toamnă (23 septembrie). 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1600" dirty="0">
                <a:solidFill>
                  <a:schemeClr val="accent2"/>
                </a:solidFill>
              </a:rPr>
              <a:t>Solstițiu de iarnă (22 decembrie)  și vară (21 iunie</a:t>
            </a:r>
            <a:r>
              <a:rPr lang="ro-RO" sz="1600" dirty="0" smtClean="0">
                <a:solidFill>
                  <a:schemeClr val="accent2"/>
                </a:solidFill>
              </a:rPr>
              <a:t>). </a:t>
            </a:r>
            <a:endParaRPr lang="ro-RO" sz="1600" dirty="0">
              <a:solidFill>
                <a:schemeClr val="accent2"/>
              </a:solidFill>
            </a:endParaRPr>
          </a:p>
        </p:txBody>
      </p:sp>
      <p:pic>
        <p:nvPicPr>
          <p:cNvPr id="6150" name="Picture 6" descr="Four Seasons Banners with Abstract Trees - Vector Illustration ⬇ Vector  Image by © inbevel13 | Vector Stock 5921667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90" b="10270"/>
          <a:stretch/>
        </p:blipFill>
        <p:spPr bwMode="auto">
          <a:xfrm>
            <a:off x="838200" y="758760"/>
            <a:ext cx="7396470" cy="11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position of the Moon and the Sun during Each of the Moon’s phases and the Moon as it appears from Earth during each phas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581"/>
          <a:stretch/>
        </p:blipFill>
        <p:spPr bwMode="auto">
          <a:xfrm>
            <a:off x="838200" y="3195552"/>
            <a:ext cx="7396470" cy="24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he position of the Moon and the Sun during Each of the Moon’s phases and the Moon as it appears from Earth during each phas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7" b="12513"/>
          <a:stretch/>
        </p:blipFill>
        <p:spPr bwMode="auto">
          <a:xfrm>
            <a:off x="838200" y="5680934"/>
            <a:ext cx="7396470" cy="7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1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3" b="12634"/>
          <a:stretch/>
        </p:blipFill>
        <p:spPr>
          <a:xfrm>
            <a:off x="557212" y="914400"/>
            <a:ext cx="3886200" cy="1446663"/>
          </a:xfrm>
          <a:ln>
            <a:solidFill>
              <a:schemeClr val="accent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24400" y="-76200"/>
            <a:ext cx="32004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Corporală</a:t>
            </a:r>
            <a:endParaRPr lang="ro-RO" sz="7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048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 smtClean="0">
                <a:solidFill>
                  <a:schemeClr val="accent2"/>
                </a:solidFill>
              </a:rPr>
              <a:t>Pasărea-croitor își folosește ciocul pe post de ac pentru a-și coase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ro-RO" sz="1600" dirty="0" smtClean="0">
                <a:solidFill>
                  <a:schemeClr val="accent2"/>
                </a:solidFill>
              </a:rPr>
              <a:t>cuibul</a:t>
            </a:r>
            <a:r>
              <a:rPr lang="en-US" sz="1600" dirty="0" smtClean="0">
                <a:solidFill>
                  <a:schemeClr val="accent2"/>
                </a:solidFill>
              </a:rPr>
              <a:t>.</a:t>
            </a:r>
            <a:endParaRPr lang="ro-RO" sz="16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" b="14377"/>
          <a:stretch/>
        </p:blipFill>
        <p:spPr>
          <a:xfrm>
            <a:off x="4623267" y="889575"/>
            <a:ext cx="3911133" cy="22767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547067" y="3124200"/>
            <a:ext cx="39111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sz="1600" dirty="0" smtClean="0">
                <a:solidFill>
                  <a:schemeClr val="accent2"/>
                </a:solidFill>
              </a:rPr>
              <a:t>Pasărea Țesătoare construiește cuiburi ce pot adăposti o sută de perechi. Sunt cele mai masive cuiburi din lume.</a:t>
            </a:r>
            <a:endParaRPr lang="ro-RO" sz="1600" dirty="0">
              <a:solidFill>
                <a:schemeClr val="accent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543425" y="876966"/>
            <a:ext cx="0" cy="560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57200" y="2438400"/>
            <a:ext cx="4086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43425" y="3962400"/>
            <a:ext cx="4143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1" t="16053" r="3064" b="15629"/>
          <a:stretch/>
        </p:blipFill>
        <p:spPr bwMode="auto">
          <a:xfrm>
            <a:off x="4648200" y="4036806"/>
            <a:ext cx="3933825" cy="1906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581186" y="5968425"/>
            <a:ext cx="40294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sz="1600" dirty="0" smtClean="0">
                <a:solidFill>
                  <a:schemeClr val="accent2"/>
                </a:solidFill>
              </a:rPr>
              <a:t>Castorii construiesc baraje pentru a se apăra de prădători.</a:t>
            </a:r>
            <a:endParaRPr lang="ro-RO" sz="16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8" b="14601"/>
          <a:stretch/>
        </p:blipFill>
        <p:spPr>
          <a:xfrm>
            <a:off x="557212" y="2514600"/>
            <a:ext cx="3886200" cy="138112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70822" y="3834825"/>
            <a:ext cx="38725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sz="1600" dirty="0" smtClean="0">
                <a:solidFill>
                  <a:schemeClr val="accent2"/>
                </a:solidFill>
              </a:rPr>
              <a:t>Păianjenii țes pânze pentru a-și proteja ouăle și pentru a prinde prada.</a:t>
            </a:r>
            <a:endParaRPr lang="ro-RO" sz="1600" dirty="0">
              <a:solidFill>
                <a:schemeClr val="accent2"/>
              </a:solidFill>
            </a:endParaRPr>
          </a:p>
        </p:txBody>
      </p:sp>
      <p:cxnSp>
        <p:nvCxnSpPr>
          <p:cNvPr id="1024" name="Straight Connector 1023"/>
          <p:cNvCxnSpPr/>
          <p:nvPr/>
        </p:nvCxnSpPr>
        <p:spPr>
          <a:xfrm>
            <a:off x="457200" y="4419600"/>
            <a:ext cx="4086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30582"/>
          <a:stretch/>
        </p:blipFill>
        <p:spPr>
          <a:xfrm>
            <a:off x="566972" y="4527859"/>
            <a:ext cx="3876440" cy="126334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33400" y="5867400"/>
            <a:ext cx="38725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sz="1600" dirty="0" smtClean="0">
                <a:solidFill>
                  <a:schemeClr val="accent2"/>
                </a:solidFill>
              </a:rPr>
              <a:t>Albinele fac faguri pentru a-și depune ouăle și a-și stoca hrana.</a:t>
            </a:r>
            <a:endParaRPr lang="ro-RO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05400" y="-76200"/>
            <a:ext cx="2362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Spațială</a:t>
            </a:r>
            <a:endParaRPr lang="ro-RO" sz="7200" dirty="0">
              <a:solidFill>
                <a:srgbClr val="00B050"/>
              </a:solidFill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482025"/>
            <a:ext cx="759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 smtClean="0">
                <a:solidFill>
                  <a:schemeClr val="accent2"/>
                </a:solidFill>
              </a:rPr>
              <a:t>Ecolocația</a:t>
            </a:r>
            <a:r>
              <a:rPr lang="ro-RO" sz="1600" dirty="0" smtClean="0">
                <a:solidFill>
                  <a:schemeClr val="accent2"/>
                </a:solidFill>
              </a:rPr>
              <a:t> </a:t>
            </a:r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1600" dirty="0" smtClean="0">
                <a:solidFill>
                  <a:schemeClr val="accent2"/>
                </a:solidFill>
              </a:rPr>
              <a:t>– </a:t>
            </a:r>
            <a:r>
              <a:rPr lang="ro-RO" sz="1600" dirty="0" smtClean="0">
                <a:solidFill>
                  <a:schemeClr val="accent2"/>
                </a:solidFill>
              </a:rPr>
              <a:t>animalele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ro-RO" sz="1600" dirty="0" smtClean="0">
                <a:solidFill>
                  <a:schemeClr val="accent2"/>
                </a:solidFill>
              </a:rPr>
              <a:t>își găsesc drumul, hrana sau evită obstacolele în timpul deplasării lor.</a:t>
            </a:r>
            <a:endParaRPr lang="ro-RO" sz="1600" dirty="0">
              <a:solidFill>
                <a:schemeClr val="accent2"/>
              </a:solidFill>
            </a:endParaRPr>
          </a:p>
        </p:txBody>
      </p:sp>
      <p:pic>
        <p:nvPicPr>
          <p:cNvPr id="4098" name="Picture 2" descr="Coronavirusul Provine De La Lilieci, Dar Nu Ne Putem Apăra Prin  Exterminarea Lor. Din Contră, Ne-ar Periclita Supraviețuirea | Libertate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6" b="7793"/>
          <a:stretch/>
        </p:blipFill>
        <p:spPr bwMode="auto">
          <a:xfrm>
            <a:off x="814438" y="1219200"/>
            <a:ext cx="3723564" cy="2419996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ere To See Dolphins In The Wild - TravelAwai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 bwMode="auto">
          <a:xfrm>
            <a:off x="4689378" y="1219200"/>
            <a:ext cx="3540221" cy="2419996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61999" y="3723382"/>
            <a:ext cx="7467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600" b="1" dirty="0" smtClean="0">
                <a:solidFill>
                  <a:schemeClr val="accent2"/>
                </a:solidFill>
              </a:rPr>
              <a:t>Magnetorecepția 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– </a:t>
            </a:r>
            <a:r>
              <a:rPr lang="ro-RO" sz="1600" dirty="0" smtClean="0">
                <a:solidFill>
                  <a:schemeClr val="accent2"/>
                </a:solidFill>
              </a:rPr>
              <a:t>este perceperea senzorială a câmpului magnetic al Pământului. Prin acest sistem păsările reușesc să se orienteze în migrațiile anuale.</a:t>
            </a:r>
          </a:p>
          <a:p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104" name="Picture 8" descr="pasa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1" b="22282"/>
          <a:stretch/>
        </p:blipFill>
        <p:spPr bwMode="auto">
          <a:xfrm>
            <a:off x="814438" y="4572000"/>
            <a:ext cx="3723564" cy="1877563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mpul magneti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7584" b="8985"/>
          <a:stretch/>
        </p:blipFill>
        <p:spPr bwMode="auto">
          <a:xfrm>
            <a:off x="4689378" y="4572000"/>
            <a:ext cx="3540220" cy="187084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9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pPr algn="just"/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95800" y="-76200"/>
            <a:ext cx="28956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just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Muzicală</a:t>
            </a:r>
            <a:endParaRPr lang="ro-RO" sz="7200" dirty="0">
              <a:solidFill>
                <a:srgbClr val="00B0F0"/>
              </a:solidFill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762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vi-VN" sz="1600" dirty="0">
                <a:solidFill>
                  <a:schemeClr val="accent2"/>
                </a:solidFill>
                <a:latin typeface="Century gothic"/>
              </a:rPr>
              <a:t>Țânțarii au ceea ce s-ar putea numi </a:t>
            </a:r>
            <a:r>
              <a:rPr lang="vi-VN" sz="1600" i="1" dirty="0">
                <a:solidFill>
                  <a:schemeClr val="accent2"/>
                </a:solidFill>
                <a:latin typeface="Century gothic"/>
              </a:rPr>
              <a:t>ureche muzicală</a:t>
            </a:r>
            <a:r>
              <a:rPr lang="vi-VN" sz="1600" dirty="0">
                <a:solidFill>
                  <a:schemeClr val="accent2"/>
                </a:solidFill>
                <a:latin typeface="Century gothic"/>
              </a:rPr>
              <a:t>. Atunci când își întâlnesc partenerul, își sincronizează bătăile </a:t>
            </a:r>
            <a:r>
              <a:rPr lang="vi-VN" sz="1600" dirty="0" smtClean="0">
                <a:solidFill>
                  <a:schemeClr val="accent2"/>
                </a:solidFill>
                <a:latin typeface="Century gothic"/>
              </a:rPr>
              <a:t>aripilor</a:t>
            </a:r>
            <a:r>
              <a:rPr lang="en-US" sz="1600" dirty="0" smtClean="0">
                <a:solidFill>
                  <a:schemeClr val="accent2"/>
                </a:solidFill>
                <a:latin typeface="Century gothic"/>
              </a:rPr>
              <a:t> cu acesta</a:t>
            </a:r>
            <a:r>
              <a:rPr lang="vi-VN" sz="1600" dirty="0" smtClean="0">
                <a:solidFill>
                  <a:schemeClr val="accent2"/>
                </a:solidFill>
                <a:latin typeface="Century gothic"/>
              </a:rPr>
              <a:t>.</a:t>
            </a:r>
            <a:endParaRPr lang="vi-VN" sz="1600" dirty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vi-VN" sz="1600" dirty="0">
                <a:solidFill>
                  <a:schemeClr val="accent2"/>
                </a:solidFill>
                <a:latin typeface="Century gothic"/>
              </a:rPr>
              <a:t>Masculii speciei pasărea paradisului se lansează într-un dans dramatic în care își controsionează corpul și cloncăne puternic pentru a impresiona femelele. </a:t>
            </a:r>
            <a:endParaRPr lang="en-US" sz="1600" dirty="0" smtClean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vi-VN" sz="1600" dirty="0" smtClean="0">
                <a:solidFill>
                  <a:schemeClr val="accent2"/>
                </a:solidFill>
                <a:latin typeface="Century gothic"/>
              </a:rPr>
              <a:t>Elefanții </a:t>
            </a:r>
            <a:r>
              <a:rPr lang="vi-VN" sz="1600" dirty="0">
                <a:solidFill>
                  <a:schemeClr val="accent2"/>
                </a:solidFill>
                <a:latin typeface="Century gothic"/>
              </a:rPr>
              <a:t>folosesc infrasunetele și comunicarea seismică pe distanțe </a:t>
            </a:r>
            <a:r>
              <a:rPr lang="vi-VN" sz="1600" dirty="0" smtClean="0">
                <a:solidFill>
                  <a:schemeClr val="accent2"/>
                </a:solidFill>
                <a:latin typeface="Century gothic"/>
              </a:rPr>
              <a:t>lungi</a:t>
            </a:r>
            <a:r>
              <a:rPr lang="en-US" sz="1600" dirty="0" smtClean="0">
                <a:solidFill>
                  <a:schemeClr val="accent2"/>
                </a:solidFill>
                <a:latin typeface="Century gothic"/>
              </a:rPr>
              <a:t>.</a:t>
            </a: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2"/>
                </a:solidFill>
                <a:latin typeface="Century gothic"/>
              </a:rPr>
              <a:t>Sunetele de împerechere făcute de liliecii mexicani fără coadă sunt similare cu ciripitul păsărelelor.</a:t>
            </a:r>
            <a:endParaRPr lang="vi-VN" sz="1600" dirty="0">
              <a:solidFill>
                <a:schemeClr val="accent2"/>
              </a:solidFill>
              <a:latin typeface="Century gothic"/>
            </a:endParaRPr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itchFamily="2" charset="2"/>
              <a:buChar char="v"/>
            </a:pPr>
            <a:r>
              <a:rPr lang="ro-RO" sz="1600" dirty="0" smtClean="0">
                <a:solidFill>
                  <a:schemeClr val="accent2"/>
                </a:solidFill>
                <a:latin typeface="Century gothic"/>
              </a:rPr>
              <a:t>Aripile păsării manakin creează sunete asemănătoare cu cele ale unei viori.</a:t>
            </a:r>
          </a:p>
        </p:txBody>
      </p:sp>
      <p:pic>
        <p:nvPicPr>
          <p:cNvPr id="7170" name="Picture 2" descr="262 Bird Of Paradise Bird Stock Videos and Royalty-Free Footage - i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r="14908"/>
          <a:stretch/>
        </p:blipFill>
        <p:spPr bwMode="auto">
          <a:xfrm>
            <a:off x="914400" y="3122236"/>
            <a:ext cx="3316960" cy="289756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id the Bat Sings a Love Song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2870.99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000" y="0"/>
            <a:ext cx="609600" cy="609600"/>
          </a:xfrm>
          <a:prstGeom prst="rect">
            <a:avLst/>
          </a:prstGeom>
        </p:spPr>
      </p:pic>
      <p:pic>
        <p:nvPicPr>
          <p:cNvPr id="7172" name="Picture 4" descr="Club-winged Manakin | American Bird Conservanc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r="12909" b="6398"/>
          <a:stretch/>
        </p:blipFill>
        <p:spPr bwMode="auto">
          <a:xfrm>
            <a:off x="4648200" y="3124200"/>
            <a:ext cx="3582297" cy="289756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05400" y="-76200"/>
            <a:ext cx="2362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Socială</a:t>
            </a:r>
            <a:endParaRPr lang="ro-RO" sz="7200" dirty="0">
              <a:solidFill>
                <a:srgbClr val="6519B9"/>
              </a:solidFill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873458"/>
            <a:ext cx="760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accent2"/>
                </a:solidFill>
                <a:latin typeface="Century gothic"/>
              </a:rPr>
              <a:t>Eusocialitatea este cel mai înalt nivel de organizare a socialității și poate fi observat la albine, viespi si furnici.</a:t>
            </a:r>
          </a:p>
        </p:txBody>
      </p:sp>
      <p:pic>
        <p:nvPicPr>
          <p:cNvPr id="3074" name="Picture 2" descr="Cum sa scapi de furnici. 9 solutii naturale care dau REZULTATE! -  Sfatulparintilor.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90" y="762000"/>
            <a:ext cx="3343211" cy="2108661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iunea Europeană a interzis pesticidul care ucidea alb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43" b="2068"/>
          <a:stretch/>
        </p:blipFill>
        <p:spPr bwMode="auto">
          <a:xfrm>
            <a:off x="4457353" y="762000"/>
            <a:ext cx="3831807" cy="2108661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ll Services — Wolf Pack Canin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051" b="13141"/>
          <a:stretch/>
        </p:blipFill>
        <p:spPr bwMode="auto">
          <a:xfrm>
            <a:off x="745334" y="3508222"/>
            <a:ext cx="7560466" cy="235917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6210" y="5906869"/>
            <a:ext cx="7705790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ro-RO" dirty="0" smtClean="0">
                <a:solidFill>
                  <a:schemeClr val="accent2"/>
                </a:solidFill>
                <a:latin typeface="Century gothic"/>
              </a:rPr>
              <a:t>Ierarhia este foarte importantă într-o haită de lupi, şi este esenţială pentru supravieţuirea grupului. </a:t>
            </a:r>
            <a:endParaRPr lang="ro-RO" dirty="0">
              <a:solidFill>
                <a:schemeClr val="accent2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4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Eastern Green Mamb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" b="32296"/>
          <a:stretch/>
        </p:blipFill>
        <p:spPr bwMode="auto">
          <a:xfrm>
            <a:off x="4228423" y="2438400"/>
            <a:ext cx="4263896" cy="22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490" y="0"/>
            <a:ext cx="1242510" cy="304800"/>
          </a:xfrm>
        </p:spPr>
        <p:txBody>
          <a:bodyPr anchor="t">
            <a:normAutofit fontScale="90000"/>
          </a:bodyPr>
          <a:lstStyle/>
          <a:p>
            <a:r>
              <a:rPr lang="ro-RO" sz="1800" dirty="0" smtClean="0">
                <a:solidFill>
                  <a:schemeClr val="accent2"/>
                </a:solidFill>
              </a:rPr>
              <a:t>Inteligența</a:t>
            </a:r>
            <a:endParaRPr lang="ro-RO" sz="18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0" y="-76200"/>
            <a:ext cx="3505200" cy="609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o-RO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/>
              </a:rPr>
              <a:t>Intrapersonală</a:t>
            </a:r>
            <a:endParaRPr lang="ro-RO" sz="6000" dirty="0">
              <a:solidFill>
                <a:srgbClr val="A034C2"/>
              </a:solidFill>
              <a:latin typeface="Century gothic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3" b="32794"/>
          <a:stretch/>
        </p:blipFill>
        <p:spPr bwMode="auto">
          <a:xfrm>
            <a:off x="685799" y="4636532"/>
            <a:ext cx="7806519" cy="174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457200"/>
            <a:ext cx="6872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 smtClean="0">
                <a:solidFill>
                  <a:schemeClr val="accent2"/>
                </a:solidFill>
              </a:rPr>
              <a:t>S-au identificat aproximativ 470 de specii</a:t>
            </a:r>
          </a:p>
          <a:p>
            <a:r>
              <a:rPr lang="ro-RO" sz="1600" dirty="0" smtClean="0">
                <a:solidFill>
                  <a:schemeClr val="accent2"/>
                </a:solidFill>
              </a:rPr>
              <a:t>de animale care preferă un mod de viață singuratic. Iată câteva exemple: </a:t>
            </a:r>
            <a:endParaRPr lang="ro-RO" sz="1600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Jagu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22370"/>
          <a:stretch/>
        </p:blipFill>
        <p:spPr bwMode="auto">
          <a:xfrm>
            <a:off x="685799" y="2819400"/>
            <a:ext cx="3571875" cy="189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ue Whal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2" b="23508"/>
          <a:stretch/>
        </p:blipFill>
        <p:spPr bwMode="auto">
          <a:xfrm>
            <a:off x="685800" y="1041975"/>
            <a:ext cx="3571875" cy="20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71737" y="2743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accent1"/>
                </a:solidFill>
              </a:rPr>
              <a:t>Balena albastră</a:t>
            </a:r>
            <a:endParaRPr lang="ro-RO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8899" y="42672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accent1"/>
                </a:solidFill>
              </a:rPr>
              <a:t>Jaguarul</a:t>
            </a:r>
            <a:endParaRPr lang="ro-RO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0245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accent1"/>
                </a:solidFill>
              </a:rPr>
              <a:t>Ratonul</a:t>
            </a:r>
            <a:endParaRPr lang="ro-RO" dirty="0">
              <a:solidFill>
                <a:schemeClr val="accent1"/>
              </a:solidFill>
            </a:endParaRPr>
          </a:p>
        </p:txBody>
      </p:sp>
      <p:pic>
        <p:nvPicPr>
          <p:cNvPr id="2057" name="Picture 9" descr="Great Horned Owl Portrai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0" b="39067"/>
          <a:stretch/>
        </p:blipFill>
        <p:spPr bwMode="auto">
          <a:xfrm>
            <a:off x="4238292" y="1041976"/>
            <a:ext cx="4254027" cy="20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58725" y="275172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accent1"/>
                </a:solidFill>
              </a:rPr>
              <a:t>Buha</a:t>
            </a:r>
            <a:endParaRPr lang="ro-RO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3555" y="398651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</a:rPr>
              <a:t>Mamba</a:t>
            </a:r>
          </a:p>
          <a:p>
            <a:pPr algn="r"/>
            <a:r>
              <a:rPr lang="en-US" dirty="0" smtClean="0">
                <a:solidFill>
                  <a:schemeClr val="accent1"/>
                </a:solidFill>
              </a:rPr>
              <a:t>Verde</a:t>
            </a:r>
            <a:endParaRPr lang="ro-R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5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621</TotalTime>
  <Words>562</Words>
  <Application>Microsoft Office PowerPoint</Application>
  <PresentationFormat>On-screen Show (4:3)</PresentationFormat>
  <Paragraphs>84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Austin</vt:lpstr>
      <vt:lpstr>PowerPoint Presentation</vt:lpstr>
      <vt:lpstr>PowerPoint Presentation</vt:lpstr>
      <vt:lpstr>Inteligența</vt:lpstr>
      <vt:lpstr>Inteligența</vt:lpstr>
      <vt:lpstr>Inteligența</vt:lpstr>
      <vt:lpstr>Inteligența</vt:lpstr>
      <vt:lpstr>Inteligența</vt:lpstr>
      <vt:lpstr>Inteligența</vt:lpstr>
      <vt:lpstr>Inteligența</vt:lpstr>
      <vt:lpstr>Inteligența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Inteligențele naturii</dc:title>
  <dc:creator>Andra</dc:creator>
  <cp:lastModifiedBy>Andra</cp:lastModifiedBy>
  <cp:revision>50</cp:revision>
  <dcterms:created xsi:type="dcterms:W3CDTF">2006-08-16T00:00:00Z</dcterms:created>
  <dcterms:modified xsi:type="dcterms:W3CDTF">2021-05-05T20:32:21Z</dcterms:modified>
</cp:coreProperties>
</file>